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60" r:id="rId4"/>
    <p:sldId id="257" r:id="rId5"/>
    <p:sldId id="258" r:id="rId6"/>
    <p:sldId id="261" r:id="rId7"/>
    <p:sldId id="266" r:id="rId8"/>
    <p:sldId id="269" r:id="rId9"/>
    <p:sldId id="265" r:id="rId10"/>
    <p:sldId id="262" r:id="rId11"/>
    <p:sldId id="259" r:id="rId12"/>
    <p:sldId id="270" r:id="rId13"/>
    <p:sldId id="268" r:id="rId14"/>
    <p:sldId id="272" r:id="rId15"/>
    <p:sldId id="271" r:id="rId16"/>
    <p:sldId id="27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5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6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13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4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5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1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9DF1B45-1B3A-4A71-AF43-1D05A327D955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BB5A-FBF1-4094-82ED-6025A3BC2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98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xHnRfhDmr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Welcome to class!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03081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Please pick up your Lancer Literacy Journal and have it ready before the bell rings.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15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Part C</a:t>
            </a:r>
            <a:endParaRPr lang="en-US" sz="9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Starry Night” by Anne Sexton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Read the poem.</a:t>
            </a:r>
          </a:p>
          <a:p>
            <a:pPr lvl="1"/>
            <a:r>
              <a:rPr lang="en-US" sz="2200" dirty="0" smtClean="0"/>
              <a:t>Epigraph:</a:t>
            </a:r>
          </a:p>
          <a:p>
            <a:pPr lvl="2"/>
            <a:r>
              <a:rPr lang="en-US" i="1" dirty="0"/>
              <a:t>a short quotation or saying at the beginning of a book or chapter, intended to suggest its </a:t>
            </a:r>
            <a:r>
              <a:rPr lang="en-US" i="1" dirty="0" smtClean="0"/>
              <a:t>theme</a:t>
            </a:r>
          </a:p>
          <a:p>
            <a:pPr marL="914400" lvl="2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1034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Sexton’s “The Starry Night” </a:t>
            </a:r>
            <a:r>
              <a:rPr lang="en-US" sz="3200" dirty="0" smtClean="0"/>
              <a:t>(1961)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62299"/>
            <a:ext cx="8946541" cy="4793672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/>
              <a:t>That does not keep me from having a terrible need of - shall I say the word - religion. Then I go out at night to paint the stars. </a:t>
            </a:r>
            <a:br>
              <a:rPr lang="en-US" dirty="0"/>
            </a:br>
            <a:r>
              <a:rPr lang="en-US" dirty="0"/>
              <a:t>- Vincent Van Gogh in a letter to his </a:t>
            </a:r>
            <a:r>
              <a:rPr lang="en-US" dirty="0" smtClean="0"/>
              <a:t>brother</a:t>
            </a:r>
          </a:p>
          <a:p>
            <a:pPr marL="0" indent="0" fontAlgn="base">
              <a:buNone/>
            </a:pPr>
            <a:r>
              <a:rPr lang="en-US" dirty="0" smtClean="0"/>
              <a:t>The </a:t>
            </a:r>
            <a:r>
              <a:rPr lang="en-US" dirty="0"/>
              <a:t>town does not exist</a:t>
            </a:r>
            <a:br>
              <a:rPr lang="en-US" dirty="0"/>
            </a:br>
            <a:r>
              <a:rPr lang="en-US" dirty="0"/>
              <a:t>except where one black haired tree slips</a:t>
            </a:r>
            <a:br>
              <a:rPr lang="en-US" dirty="0"/>
            </a:br>
            <a:r>
              <a:rPr lang="en-US" dirty="0"/>
              <a:t>up like a drowned woman into the hot sky.</a:t>
            </a:r>
            <a:br>
              <a:rPr lang="en-US" dirty="0"/>
            </a:br>
            <a:r>
              <a:rPr lang="en-US" dirty="0"/>
              <a:t>The town is silent. The night boils with eleven stars.</a:t>
            </a:r>
            <a:br>
              <a:rPr lang="en-US" dirty="0"/>
            </a:br>
            <a:r>
              <a:rPr lang="en-US" dirty="0"/>
              <a:t>Oh starry </a:t>
            </a:r>
            <a:r>
              <a:rPr lang="en-US" dirty="0" err="1"/>
              <a:t>starry</a:t>
            </a:r>
            <a:r>
              <a:rPr lang="en-US" dirty="0"/>
              <a:t> night! This is how</a:t>
            </a:r>
            <a:br>
              <a:rPr lang="en-US" dirty="0"/>
            </a:br>
            <a:r>
              <a:rPr lang="en-US" dirty="0"/>
              <a:t>I want to die.</a:t>
            </a:r>
          </a:p>
          <a:p>
            <a:pPr marL="0" indent="0" fontAlgn="base">
              <a:buNone/>
            </a:pPr>
            <a:r>
              <a:rPr lang="en-US" dirty="0"/>
              <a:t>It moves. They are all alive.</a:t>
            </a:r>
            <a:br>
              <a:rPr lang="en-US" dirty="0"/>
            </a:br>
            <a:r>
              <a:rPr lang="en-US" dirty="0"/>
              <a:t>Even the moon bulges in its orange irons</a:t>
            </a:r>
            <a:br>
              <a:rPr lang="en-US" dirty="0"/>
            </a:br>
            <a:r>
              <a:rPr lang="en-US" dirty="0"/>
              <a:t>to push children, like a god, from its eye.</a:t>
            </a:r>
            <a:br>
              <a:rPr lang="en-US" dirty="0"/>
            </a:br>
            <a:r>
              <a:rPr lang="en-US" dirty="0"/>
              <a:t>The old unseen serpent swallows up the stars.</a:t>
            </a:r>
            <a:br>
              <a:rPr lang="en-US" dirty="0"/>
            </a:br>
            <a:r>
              <a:rPr lang="en-US" dirty="0"/>
              <a:t>Oh starry </a:t>
            </a:r>
            <a:r>
              <a:rPr lang="en-US" dirty="0" err="1"/>
              <a:t>starry</a:t>
            </a:r>
            <a:r>
              <a:rPr lang="en-US" dirty="0"/>
              <a:t> night! This is how</a:t>
            </a:r>
            <a:br>
              <a:rPr lang="en-US" dirty="0"/>
            </a:br>
            <a:r>
              <a:rPr lang="en-US" dirty="0"/>
              <a:t>I want to die:</a:t>
            </a:r>
          </a:p>
          <a:p>
            <a:pPr marL="0" indent="0" fontAlgn="base">
              <a:buNone/>
            </a:pPr>
            <a:r>
              <a:rPr lang="en-US" dirty="0"/>
              <a:t>into the rushing beast of the night,</a:t>
            </a:r>
            <a:br>
              <a:rPr lang="en-US" dirty="0"/>
            </a:br>
            <a:r>
              <a:rPr lang="en-US" dirty="0"/>
              <a:t>sucked up by that great dragon, to split</a:t>
            </a:r>
            <a:br>
              <a:rPr lang="en-US" dirty="0"/>
            </a:br>
            <a:r>
              <a:rPr lang="en-US" dirty="0"/>
              <a:t>from my life with no flag,</a:t>
            </a:r>
            <a:br>
              <a:rPr lang="en-US" dirty="0"/>
            </a:br>
            <a:r>
              <a:rPr lang="en-US" dirty="0"/>
              <a:t>no belly,</a:t>
            </a:r>
            <a:br>
              <a:rPr lang="en-US" dirty="0"/>
            </a:br>
            <a:r>
              <a:rPr lang="en-US" dirty="0"/>
              <a:t>no cry.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Lancer Literacy Journals: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Write your understanding of the poem.</a:t>
            </a:r>
          </a:p>
          <a:p>
            <a:r>
              <a:rPr lang="en-US" sz="3200" dirty="0"/>
              <a:t>What effect does it have on you as a reader?  What elements of figurative language can you find in the poem?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Part D</a:t>
            </a:r>
            <a:endParaRPr lang="en-US" sz="9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 McLean’s “Vincent” </a:t>
            </a:r>
            <a:r>
              <a:rPr lang="en-US" sz="3600" dirty="0" smtClean="0"/>
              <a:t>(1971)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video </a:t>
            </a:r>
            <a:r>
              <a:rPr lang="en-US" dirty="0" smtClean="0">
                <a:hlinkClick r:id="rId2"/>
              </a:rPr>
              <a:t>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23" y="1564178"/>
            <a:ext cx="4445924" cy="44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Lancer Literacy Journals: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Write your understanding of </a:t>
            </a:r>
            <a:r>
              <a:rPr lang="en-US" sz="3200" dirty="0" smtClean="0"/>
              <a:t>the lyrics.</a:t>
            </a:r>
            <a:endParaRPr lang="en-US" sz="3200" dirty="0"/>
          </a:p>
          <a:p>
            <a:r>
              <a:rPr lang="en-US" sz="3200" dirty="0"/>
              <a:t>What effect does it have on you as a </a:t>
            </a:r>
            <a:r>
              <a:rPr lang="en-US" sz="3200" dirty="0" smtClean="0"/>
              <a:t>listener?  </a:t>
            </a:r>
            <a:r>
              <a:rPr lang="en-US" sz="3200" dirty="0"/>
              <a:t>What elements of figurative language can you find in the </a:t>
            </a:r>
            <a:r>
              <a:rPr lang="en-US" sz="3200" dirty="0" smtClean="0"/>
              <a:t>lyrics?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/>
              <a:t>Now…</a:t>
            </a:r>
            <a:endParaRPr lang="en-US" sz="7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Fill out the </a:t>
            </a:r>
            <a:r>
              <a:rPr lang="en-US" sz="3600" dirty="0"/>
              <a:t>Lancer Literacy Synthesis Summary </a:t>
            </a:r>
            <a:r>
              <a:rPr lang="en-US" sz="3600" dirty="0" smtClean="0"/>
              <a:t>Chart using van Gogh’s painting </a:t>
            </a:r>
            <a:r>
              <a:rPr lang="en-US" sz="3600" i="1" dirty="0" smtClean="0"/>
              <a:t>The Starry Night</a:t>
            </a:r>
            <a:r>
              <a:rPr lang="en-US" sz="3600" dirty="0" smtClean="0"/>
              <a:t> and Anne Sexton’s poem </a:t>
            </a:r>
            <a:r>
              <a:rPr lang="en-US" sz="3600" i="1" dirty="0" smtClean="0"/>
              <a:t>The Starry Night.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87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Lancer Literacy Synthesis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Part A</a:t>
            </a:r>
            <a:endParaRPr lang="en-US" sz="9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Vincent van Gogh’s </a:t>
            </a:r>
            <a:br>
              <a:rPr lang="en-US" dirty="0" smtClean="0"/>
            </a:br>
            <a:r>
              <a:rPr lang="en-US" i="1" dirty="0" smtClean="0"/>
              <a:t>The Starry Night </a:t>
            </a:r>
            <a:r>
              <a:rPr lang="en-US" dirty="0" smtClean="0"/>
              <a:t>(1889)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71" y="1853248"/>
            <a:ext cx="6286326" cy="4974058"/>
          </a:xfrm>
        </p:spPr>
      </p:pic>
    </p:spTree>
    <p:extLst>
      <p:ext uri="{BB962C8B-B14F-4D97-AF65-F5344CB8AC3E}">
        <p14:creationId xmlns:p14="http://schemas.microsoft.com/office/powerpoint/2010/main" val="5825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 your Lancer Literacy Journals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Study the painting.  What are your eyes drawn to first? </a:t>
            </a:r>
          </a:p>
          <a:p>
            <a:r>
              <a:rPr lang="en-US" sz="2400" dirty="0" smtClean="0"/>
              <a:t>Now consider this quote from van Gogh to his brother Theo: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“Looking at the stars always makes me dream.  ‘Why,’ I ask myself, ‘shouldn’t the shining dots of the sky be as accessible as the black dots on the map of France?’”</a:t>
            </a:r>
          </a:p>
          <a:p>
            <a:r>
              <a:rPr lang="en-US" sz="2400" dirty="0" smtClean="0"/>
              <a:t>In what ways does van Gogh make the stars accessible?  In what ways do the stars contrast with the village?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1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Part B</a:t>
            </a:r>
            <a:endParaRPr lang="en-US" sz="9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Tupac Shakur -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09" y="1509202"/>
            <a:ext cx="5524765" cy="4261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4175" y="5868785"/>
            <a:ext cx="52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featured in the posthumous CD album cover </a:t>
            </a:r>
            <a:r>
              <a:rPr lang="en-US" i="1" dirty="0" smtClean="0"/>
              <a:t>R U Still Down?  Remember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Tupac Shakur’s “The Starry Night”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1847"/>
            <a:ext cx="8946541" cy="5178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 creative heart, obsessed with satisfying </a:t>
            </a:r>
            <a:br>
              <a:rPr lang="en-US" sz="2400" dirty="0"/>
            </a:br>
            <a:r>
              <a:rPr lang="en-US" sz="2400" dirty="0"/>
              <a:t>this dormant and uncaring society </a:t>
            </a:r>
            <a:br>
              <a:rPr lang="en-US" sz="2400" dirty="0"/>
            </a:br>
            <a:r>
              <a:rPr lang="en-US" sz="2400" dirty="0"/>
              <a:t>you have given them the stars at night </a:t>
            </a:r>
            <a:br>
              <a:rPr lang="en-US" sz="2400" dirty="0"/>
            </a:br>
            <a:r>
              <a:rPr lang="en-US" sz="2400" dirty="0"/>
              <a:t>and you have given them </a:t>
            </a:r>
            <a:br>
              <a:rPr lang="en-US" sz="2400" dirty="0"/>
            </a:br>
            <a:r>
              <a:rPr lang="en-US" sz="2400" dirty="0"/>
              <a:t>Bountiful Bouquets of Sunflowers </a:t>
            </a:r>
            <a:br>
              <a:rPr lang="en-US" sz="2400" dirty="0"/>
            </a:br>
            <a:r>
              <a:rPr lang="en-US" sz="2400" dirty="0"/>
              <a:t>but 4 u there is only contempt </a:t>
            </a:r>
            <a:br>
              <a:rPr lang="en-US" sz="2400" dirty="0"/>
            </a:br>
            <a:r>
              <a:rPr lang="en-US" sz="2400" dirty="0"/>
              <a:t>and though you pour yourself into that fame </a:t>
            </a:r>
            <a:br>
              <a:rPr lang="en-US" sz="2400" dirty="0"/>
            </a:br>
            <a:r>
              <a:rPr lang="en-US" sz="2400" dirty="0"/>
              <a:t>and present it so proudly this world </a:t>
            </a:r>
            <a:br>
              <a:rPr lang="en-US" sz="2400" dirty="0"/>
            </a:br>
            <a:r>
              <a:rPr lang="en-US" sz="2400" dirty="0"/>
              <a:t>could not accept your masterpieces </a:t>
            </a:r>
            <a:br>
              <a:rPr lang="en-US" sz="2400" dirty="0"/>
            </a:br>
            <a:r>
              <a:rPr lang="en-US" sz="2400" dirty="0"/>
              <a:t>from the heart.</a:t>
            </a:r>
            <a:br>
              <a:rPr lang="en-US" sz="2400" dirty="0"/>
            </a:br>
            <a:r>
              <a:rPr lang="en-US" sz="2400" dirty="0"/>
              <a:t>So on that starry night you gave to us </a:t>
            </a:r>
            <a:br>
              <a:rPr lang="en-US" sz="2400" dirty="0"/>
            </a:br>
            <a:r>
              <a:rPr lang="en-US" sz="2400" dirty="0"/>
              <a:t>and you took away from us </a:t>
            </a:r>
            <a:br>
              <a:rPr lang="en-US" sz="2400" dirty="0"/>
            </a:br>
            <a:r>
              <a:rPr lang="en-US" sz="2400" dirty="0"/>
              <a:t>the one thing we never acknowledged </a:t>
            </a:r>
            <a:br>
              <a:rPr lang="en-US" sz="2400" dirty="0"/>
            </a:br>
            <a:r>
              <a:rPr lang="en-US" sz="2400" dirty="0"/>
              <a:t>your life. </a:t>
            </a:r>
            <a:endParaRPr lang="en-US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80" y="3147933"/>
            <a:ext cx="3854387" cy="30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Lancer Literacy Journals: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Write your understanding of the poem.</a:t>
            </a:r>
          </a:p>
          <a:p>
            <a:r>
              <a:rPr lang="en-US" sz="3200" dirty="0"/>
              <a:t>What effect does it have on you as a reader?  What elements of figurative language can you find in the poem?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368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Welcome to class!</vt:lpstr>
      <vt:lpstr>Lancer Literacy Synthesis Summary</vt:lpstr>
      <vt:lpstr>Part A</vt:lpstr>
      <vt:lpstr>Vincent van Gogh’s  The Starry Night (1889)</vt:lpstr>
      <vt:lpstr>In your Lancer Literacy Journals:</vt:lpstr>
      <vt:lpstr>Part B</vt:lpstr>
      <vt:lpstr>Tupac Shakur - </vt:lpstr>
      <vt:lpstr>Tupac Shakur’s “The Starry Night”</vt:lpstr>
      <vt:lpstr>In your Lancer Literacy Journals:</vt:lpstr>
      <vt:lpstr>Part C</vt:lpstr>
      <vt:lpstr> “The Starry Night” by Anne Sexton</vt:lpstr>
      <vt:lpstr>Anne Sexton’s “The Starry Night” (1961)</vt:lpstr>
      <vt:lpstr>In your Lancer Literacy Journals:</vt:lpstr>
      <vt:lpstr>Part D</vt:lpstr>
      <vt:lpstr>Don McLean’s “Vincent” (1971)</vt:lpstr>
      <vt:lpstr>In your Lancer Literacy Journals:</vt:lpstr>
      <vt:lpstr>Now…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Lancer Literacy Synthesis Summary</dc:title>
  <dc:creator>Christy Waite</dc:creator>
  <cp:lastModifiedBy>Christy Waite</cp:lastModifiedBy>
  <cp:revision>24</cp:revision>
  <dcterms:created xsi:type="dcterms:W3CDTF">2017-01-19T18:53:14Z</dcterms:created>
  <dcterms:modified xsi:type="dcterms:W3CDTF">2017-02-01T17:17:56Z</dcterms:modified>
</cp:coreProperties>
</file>